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7"/>
  </p:notesMasterIdLst>
  <p:handoutMasterIdLst>
    <p:handoutMasterId r:id="rId18"/>
  </p:handoutMasterIdLst>
  <p:sldIdLst>
    <p:sldId id="256" r:id="rId2"/>
    <p:sldId id="573" r:id="rId3"/>
    <p:sldId id="571" r:id="rId4"/>
    <p:sldId id="577" r:id="rId5"/>
    <p:sldId id="572" r:id="rId6"/>
    <p:sldId id="578" r:id="rId7"/>
    <p:sldId id="574" r:id="rId8"/>
    <p:sldId id="579" r:id="rId9"/>
    <p:sldId id="582" r:id="rId10"/>
    <p:sldId id="583" r:id="rId11"/>
    <p:sldId id="584" r:id="rId12"/>
    <p:sldId id="585" r:id="rId13"/>
    <p:sldId id="575" r:id="rId14"/>
    <p:sldId id="581" r:id="rId15"/>
    <p:sldId id="260" r:id="rId16"/>
  </p:sldIdLst>
  <p:sldSz cx="12192000" cy="6858000"/>
  <p:notesSz cx="6950075" cy="9236075"/>
  <p:custShowLst>
    <p:custShow name="Format Guide Workshop" id="0">
      <p:sldLst/>
    </p:custShow>
  </p:custShowLst>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9BA74"/>
    <a:srgbClr val="FFFFFF"/>
    <a:srgbClr val="F48200"/>
    <a:srgbClr val="C9E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8" autoAdjust="0"/>
    <p:restoredTop sz="93629" autoAdjust="0"/>
  </p:normalViewPr>
  <p:slideViewPr>
    <p:cSldViewPr snapToGrid="0">
      <p:cViewPr>
        <p:scale>
          <a:sx n="70" d="100"/>
          <a:sy n="70" d="100"/>
        </p:scale>
        <p:origin x="696"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176"/>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10/29/2020</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‹Nº›</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‹Nº›</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10/29/2020</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85181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0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0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98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21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33925454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xml"/><Relationship Id="rId7" Type="http://schemas.openxmlformats.org/officeDocument/2006/relationships/oleObject" Target="../embeddings/oleObject6.bin"/><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2.xml"/><Relationship Id="rId10" Type="http://schemas.openxmlformats.org/officeDocument/2006/relationships/image" Target="../media/image11.jpg"/><Relationship Id="rId4" Type="http://schemas.openxmlformats.org/officeDocument/2006/relationships/tags" Target="../tags/tag11.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2262" name="Picture 102">
            <a:extLst>
              <a:ext uri="{FF2B5EF4-FFF2-40B4-BE49-F238E27FC236}">
                <a16:creationId xmlns:a16="http://schemas.microsoft.com/office/drawing/2014/main" id="{B829BD4A-35D8-4D88-91E5-12F8F19BBB5E}"/>
              </a:ext>
            </a:extLst>
          </p:cNvPr>
          <p:cNvPicPr>
            <a:picLocks noChangeAspect="1" noChangeArrowheads="1"/>
          </p:cNvPicPr>
          <p:nvPr userDrawn="1"/>
        </p:nvPicPr>
        <p:blipFill>
          <a:blip r:embed="rId5"/>
          <a:srcRect/>
          <a:stretch/>
        </p:blipFill>
        <p:spPr bwMode="auto">
          <a:xfrm>
            <a:off x="0" y="-925655"/>
            <a:ext cx="12191208" cy="8124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8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5" name="AutoShape 98">
            <a:extLst>
              <a:ext uri="{FF2B5EF4-FFF2-40B4-BE49-F238E27FC236}">
                <a16:creationId xmlns:a16="http://schemas.microsoft.com/office/drawing/2014/main" id="{9A25EB9F-E2B4-43A4-9094-1461929F605E}"/>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 name="Picture 2" descr="https://www.digitalhouse.com/wp-content/uploads/2017/05/Logo-fondo-transparente-1.png">
            <a:extLst>
              <a:ext uri="{FF2B5EF4-FFF2-40B4-BE49-F238E27FC236}">
                <a16:creationId xmlns:a16="http://schemas.microsoft.com/office/drawing/2014/main" id="{5C9BF06A-7E59-4F9A-924A-6486A7F05D3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62580" y="604931"/>
            <a:ext cx="3288518" cy="11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23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83"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56"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102">
            <a:extLst>
              <a:ext uri="{FF2B5EF4-FFF2-40B4-BE49-F238E27FC236}">
                <a16:creationId xmlns:a16="http://schemas.microsoft.com/office/drawing/2014/main" id="{365ABF6D-D83B-4198-B4A2-C11D00E08B3A}"/>
              </a:ext>
            </a:extLst>
          </p:cNvPr>
          <p:cNvPicPr>
            <a:picLocks noChangeAspect="1" noChangeArrowheads="1"/>
          </p:cNvPicPr>
          <p:nvPr userDrawn="1"/>
        </p:nvPicPr>
        <p:blipFill>
          <a:blip r:embed="rId6"/>
          <a:srcRect/>
          <a:stretch/>
        </p:blipFill>
        <p:spPr bwMode="auto">
          <a:xfrm>
            <a:off x="0" y="-633538"/>
            <a:ext cx="12192000" cy="812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98"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6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305"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78"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01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03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6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1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1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8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2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929585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7" name="think-cell Slide" r:id="rId72" imgW="270" imgH="270" progId="TCLayout.ActiveDocument.1">
                  <p:embed/>
                </p:oleObj>
              </mc:Choice>
              <mc:Fallback>
                <p:oleObj name="think-cell Slide" r:id="rId72" imgW="270" imgH="270" progId="TCLayout.ActiveDocument.1">
                  <p:embed/>
                  <p:pic>
                    <p:nvPicPr>
                      <p:cNvPr id="0" name=""/>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7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emf"/><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4.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1.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2.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3.xml"/><Relationship Id="rId1" Type="http://schemas.openxmlformats.org/officeDocument/2006/relationships/vmlDrawing" Target="../drawings/vmlDrawing22.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849885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319"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Text Placeholder 12"/>
          <p:cNvSpPr>
            <a:spLocks noGrp="1"/>
          </p:cNvSpPr>
          <p:nvPr>
            <p:ph type="body" sz="quarter" idx="12"/>
          </p:nvPr>
        </p:nvSpPr>
        <p:spPr/>
        <p:txBody>
          <a:bodyPr/>
          <a:lstStyle/>
          <a:p>
            <a:r>
              <a:rPr lang="en-US" dirty="0"/>
              <a:t>OCT 2020</a:t>
            </a:r>
          </a:p>
        </p:txBody>
      </p:sp>
      <p:sp>
        <p:nvSpPr>
          <p:cNvPr id="12" name="Subtitle 11"/>
          <p:cNvSpPr>
            <a:spLocks noGrp="1"/>
          </p:cNvSpPr>
          <p:nvPr>
            <p:ph type="subTitle" idx="1"/>
          </p:nvPr>
        </p:nvSpPr>
        <p:spPr/>
        <p:txBody>
          <a:bodyPr/>
          <a:lstStyle/>
          <a:p>
            <a:r>
              <a:rPr lang="en-US" dirty="0"/>
              <a:t>Linear Model Selection – Case Study</a:t>
            </a:r>
          </a:p>
        </p:txBody>
      </p:sp>
      <p:sp>
        <p:nvSpPr>
          <p:cNvPr id="11" name="Title 10"/>
          <p:cNvSpPr>
            <a:spLocks noGrp="1"/>
          </p:cNvSpPr>
          <p:nvPr>
            <p:ph type="ctrTitle"/>
          </p:nvPr>
        </p:nvSpPr>
        <p:spPr/>
        <p:txBody>
          <a:bodyPr/>
          <a:lstStyle/>
          <a:p>
            <a:r>
              <a:rPr lang="en-US" dirty="0"/>
              <a:t>DESAFÍO PROPERATI</a:t>
            </a:r>
          </a:p>
        </p:txBody>
      </p:sp>
    </p:spTree>
    <p:extLst>
      <p:ext uri="{BB962C8B-B14F-4D97-AF65-F5344CB8AC3E}">
        <p14:creationId xmlns:p14="http://schemas.microsoft.com/office/powerpoint/2010/main" val="1906196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997196"/>
          </a:xfrm>
        </p:spPr>
        <p:txBody>
          <a:bodyPr/>
          <a:lstStyle/>
          <a:p>
            <a:pPr marL="342900" indent="-342900">
              <a:buFont typeface="Arial" panose="020B0604020202020204" pitchFamily="34" charset="0"/>
              <a:buChar char="•"/>
            </a:pPr>
            <a:r>
              <a:rPr lang="es-MX" dirty="0"/>
              <a:t>Modelos utilizados:</a:t>
            </a:r>
            <a:br>
              <a:rPr lang="es-MX" dirty="0"/>
            </a:br>
            <a:br>
              <a:rPr lang="es-MX" dirty="0"/>
            </a:br>
            <a:endParaRPr lang="es-AR" dirty="0"/>
          </a:p>
        </p:txBody>
      </p:sp>
      <p:sp>
        <p:nvSpPr>
          <p:cNvPr id="6" name="CuadroTexto 5">
            <a:extLst>
              <a:ext uri="{FF2B5EF4-FFF2-40B4-BE49-F238E27FC236}">
                <a16:creationId xmlns:a16="http://schemas.microsoft.com/office/drawing/2014/main" id="{28BF99ED-775D-48E5-AEB7-70ACC517DA6F}"/>
              </a:ext>
            </a:extLst>
          </p:cNvPr>
          <p:cNvSpPr txBox="1"/>
          <p:nvPr/>
        </p:nvSpPr>
        <p:spPr>
          <a:xfrm>
            <a:off x="6782938" y="1737591"/>
            <a:ext cx="3166280" cy="9971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MX" dirty="0">
                <a:solidFill>
                  <a:schemeClr val="tx1"/>
                </a:solidFill>
              </a:rPr>
              <a:t>Lasso (</a:t>
            </a:r>
            <a:r>
              <a:rPr lang="es-MX" dirty="0" err="1">
                <a:solidFill>
                  <a:schemeClr val="tx1"/>
                </a:solidFill>
              </a:rPr>
              <a:t>LassoCV</a:t>
            </a:r>
            <a:r>
              <a:rPr lang="es-MX" dirty="0">
                <a:solidFill>
                  <a:schemeClr val="tx1"/>
                </a:solidFill>
              </a:rPr>
              <a:t>)</a:t>
            </a:r>
            <a:endParaRPr lang="es-AR" dirty="0">
              <a:solidFill>
                <a:schemeClr val="tx1"/>
              </a:solidFill>
            </a:endParaRPr>
          </a:p>
          <a:p>
            <a:pPr algn="ctr"/>
            <a:endParaRPr lang="es-AR" baseline="30000" dirty="0">
              <a:solidFill>
                <a:schemeClr val="tx1"/>
              </a:solidFill>
            </a:endParaRPr>
          </a:p>
        </p:txBody>
      </p:sp>
      <p:pic>
        <p:nvPicPr>
          <p:cNvPr id="5" name="Imagen 4">
            <a:extLst>
              <a:ext uri="{FF2B5EF4-FFF2-40B4-BE49-F238E27FC236}">
                <a16:creationId xmlns:a16="http://schemas.microsoft.com/office/drawing/2014/main" id="{28EB32C9-A29F-42B0-84DB-99CB3813EDA2}"/>
              </a:ext>
            </a:extLst>
          </p:cNvPr>
          <p:cNvPicPr>
            <a:picLocks noChangeAspect="1"/>
          </p:cNvPicPr>
          <p:nvPr/>
        </p:nvPicPr>
        <p:blipFill rotWithShape="1">
          <a:blip r:embed="rId2"/>
          <a:srcRect l="23395" t="50001" r="46158" b="13017"/>
          <a:stretch/>
        </p:blipFill>
        <p:spPr>
          <a:xfrm>
            <a:off x="628650" y="1397190"/>
            <a:ext cx="5363570" cy="3662806"/>
          </a:xfrm>
          <a:prstGeom prst="rect">
            <a:avLst/>
          </a:prstGeom>
        </p:spPr>
      </p:pic>
      <p:pic>
        <p:nvPicPr>
          <p:cNvPr id="8" name="Imagen 7">
            <a:extLst>
              <a:ext uri="{FF2B5EF4-FFF2-40B4-BE49-F238E27FC236}">
                <a16:creationId xmlns:a16="http://schemas.microsoft.com/office/drawing/2014/main" id="{FD253B32-51D1-4D7F-9884-16DFE5584280}"/>
              </a:ext>
            </a:extLst>
          </p:cNvPr>
          <p:cNvPicPr>
            <a:picLocks noChangeAspect="1"/>
          </p:cNvPicPr>
          <p:nvPr/>
        </p:nvPicPr>
        <p:blipFill rotWithShape="1">
          <a:blip r:embed="rId3"/>
          <a:srcRect l="24067" t="47596" r="45619" b="15056"/>
          <a:stretch/>
        </p:blipFill>
        <p:spPr>
          <a:xfrm>
            <a:off x="6199780" y="2947916"/>
            <a:ext cx="5363570" cy="3458770"/>
          </a:xfrm>
          <a:prstGeom prst="rect">
            <a:avLst/>
          </a:prstGeom>
        </p:spPr>
      </p:pic>
    </p:spTree>
    <p:extLst>
      <p:ext uri="{BB962C8B-B14F-4D97-AF65-F5344CB8AC3E}">
        <p14:creationId xmlns:p14="http://schemas.microsoft.com/office/powerpoint/2010/main" val="27525221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997196"/>
          </a:xfrm>
        </p:spPr>
        <p:txBody>
          <a:bodyPr/>
          <a:lstStyle/>
          <a:p>
            <a:pPr marL="342900" indent="-342900">
              <a:buFont typeface="Arial" panose="020B0604020202020204" pitchFamily="34" charset="0"/>
              <a:buChar char="•"/>
            </a:pPr>
            <a:r>
              <a:rPr lang="es-MX" dirty="0"/>
              <a:t>Modelos utilizados:</a:t>
            </a:r>
            <a:br>
              <a:rPr lang="es-MX" dirty="0"/>
            </a:br>
            <a:br>
              <a:rPr lang="es-MX" dirty="0"/>
            </a:br>
            <a:endParaRPr lang="es-AR" dirty="0"/>
          </a:p>
        </p:txBody>
      </p:sp>
      <p:sp>
        <p:nvSpPr>
          <p:cNvPr id="6" name="CuadroTexto 5">
            <a:extLst>
              <a:ext uri="{FF2B5EF4-FFF2-40B4-BE49-F238E27FC236}">
                <a16:creationId xmlns:a16="http://schemas.microsoft.com/office/drawing/2014/main" id="{28BF99ED-775D-48E5-AEB7-70ACC517DA6F}"/>
              </a:ext>
            </a:extLst>
          </p:cNvPr>
          <p:cNvSpPr txBox="1"/>
          <p:nvPr/>
        </p:nvSpPr>
        <p:spPr>
          <a:xfrm>
            <a:off x="7506269" y="2054206"/>
            <a:ext cx="3166280" cy="9971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MX" dirty="0">
                <a:solidFill>
                  <a:schemeClr val="tx1"/>
                </a:solidFill>
              </a:rPr>
              <a:t>Ridge (</a:t>
            </a:r>
            <a:r>
              <a:rPr lang="es-MX" dirty="0" err="1">
                <a:solidFill>
                  <a:schemeClr val="tx1"/>
                </a:solidFill>
              </a:rPr>
              <a:t>RidgeCV</a:t>
            </a:r>
            <a:r>
              <a:rPr lang="es-MX" dirty="0">
                <a:solidFill>
                  <a:schemeClr val="tx1"/>
                </a:solidFill>
              </a:rPr>
              <a:t>)</a:t>
            </a:r>
            <a:endParaRPr lang="es-AR" dirty="0">
              <a:solidFill>
                <a:schemeClr val="tx1"/>
              </a:solidFill>
            </a:endParaRPr>
          </a:p>
          <a:p>
            <a:pPr algn="ctr"/>
            <a:endParaRPr lang="es-AR" baseline="30000" dirty="0">
              <a:solidFill>
                <a:schemeClr val="tx1"/>
              </a:solidFill>
            </a:endParaRPr>
          </a:p>
        </p:txBody>
      </p:sp>
      <p:pic>
        <p:nvPicPr>
          <p:cNvPr id="4" name="Imagen 3">
            <a:extLst>
              <a:ext uri="{FF2B5EF4-FFF2-40B4-BE49-F238E27FC236}">
                <a16:creationId xmlns:a16="http://schemas.microsoft.com/office/drawing/2014/main" id="{EE4CBAA2-A263-40DF-AF11-D7C78F6CB94A}"/>
              </a:ext>
            </a:extLst>
          </p:cNvPr>
          <p:cNvPicPr>
            <a:picLocks noChangeAspect="1"/>
          </p:cNvPicPr>
          <p:nvPr/>
        </p:nvPicPr>
        <p:blipFill rotWithShape="1">
          <a:blip r:embed="rId2"/>
          <a:srcRect l="24180" t="47361" r="45708" b="15208"/>
          <a:stretch/>
        </p:blipFill>
        <p:spPr>
          <a:xfrm>
            <a:off x="629999" y="1768511"/>
            <a:ext cx="6262119" cy="4376501"/>
          </a:xfrm>
          <a:prstGeom prst="rect">
            <a:avLst/>
          </a:prstGeom>
        </p:spPr>
      </p:pic>
    </p:spTree>
    <p:extLst>
      <p:ext uri="{BB962C8B-B14F-4D97-AF65-F5344CB8AC3E}">
        <p14:creationId xmlns:p14="http://schemas.microsoft.com/office/powerpoint/2010/main" val="38971426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997196"/>
          </a:xfrm>
        </p:spPr>
        <p:txBody>
          <a:bodyPr/>
          <a:lstStyle/>
          <a:p>
            <a:pPr marL="342900" indent="-342900">
              <a:buFont typeface="Arial" panose="020B0604020202020204" pitchFamily="34" charset="0"/>
              <a:buChar char="•"/>
            </a:pPr>
            <a:r>
              <a:rPr lang="es-MX" dirty="0"/>
              <a:t>Modelos utilizados:</a:t>
            </a:r>
            <a:br>
              <a:rPr lang="es-MX" dirty="0"/>
            </a:br>
            <a:br>
              <a:rPr lang="es-MX" dirty="0"/>
            </a:br>
            <a:endParaRPr lang="es-AR" dirty="0"/>
          </a:p>
        </p:txBody>
      </p:sp>
      <p:sp>
        <p:nvSpPr>
          <p:cNvPr id="6" name="CuadroTexto 5">
            <a:extLst>
              <a:ext uri="{FF2B5EF4-FFF2-40B4-BE49-F238E27FC236}">
                <a16:creationId xmlns:a16="http://schemas.microsoft.com/office/drawing/2014/main" id="{28BF99ED-775D-48E5-AEB7-70ACC517DA6F}"/>
              </a:ext>
            </a:extLst>
          </p:cNvPr>
          <p:cNvSpPr txBox="1"/>
          <p:nvPr/>
        </p:nvSpPr>
        <p:spPr>
          <a:xfrm>
            <a:off x="7506269" y="2054206"/>
            <a:ext cx="3166280" cy="9971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MX" dirty="0" err="1">
                <a:solidFill>
                  <a:schemeClr val="tx1"/>
                </a:solidFill>
              </a:rPr>
              <a:t>Elastic</a:t>
            </a:r>
            <a:r>
              <a:rPr lang="es-MX" dirty="0">
                <a:solidFill>
                  <a:schemeClr val="tx1"/>
                </a:solidFill>
              </a:rPr>
              <a:t> Net (</a:t>
            </a:r>
            <a:r>
              <a:rPr lang="es-MX" dirty="0" err="1">
                <a:solidFill>
                  <a:schemeClr val="tx1"/>
                </a:solidFill>
              </a:rPr>
              <a:t>ElasticNetCV</a:t>
            </a:r>
            <a:r>
              <a:rPr lang="es-MX" dirty="0">
                <a:solidFill>
                  <a:schemeClr val="tx1"/>
                </a:solidFill>
              </a:rPr>
              <a:t>)</a:t>
            </a:r>
            <a:endParaRPr lang="es-AR" dirty="0">
              <a:solidFill>
                <a:schemeClr val="tx1"/>
              </a:solidFill>
            </a:endParaRPr>
          </a:p>
          <a:p>
            <a:pPr algn="ctr"/>
            <a:endParaRPr lang="es-AR" baseline="30000" dirty="0">
              <a:solidFill>
                <a:schemeClr val="tx1"/>
              </a:solidFill>
            </a:endParaRPr>
          </a:p>
        </p:txBody>
      </p:sp>
      <p:pic>
        <p:nvPicPr>
          <p:cNvPr id="5" name="Imagen 4">
            <a:extLst>
              <a:ext uri="{FF2B5EF4-FFF2-40B4-BE49-F238E27FC236}">
                <a16:creationId xmlns:a16="http://schemas.microsoft.com/office/drawing/2014/main" id="{C90504A3-80EA-4303-B889-ECF7062FCF92}"/>
              </a:ext>
            </a:extLst>
          </p:cNvPr>
          <p:cNvPicPr>
            <a:picLocks noChangeAspect="1"/>
          </p:cNvPicPr>
          <p:nvPr/>
        </p:nvPicPr>
        <p:blipFill rotWithShape="1">
          <a:blip r:embed="rId2"/>
          <a:srcRect l="23508" t="40592" r="43470" b="21342"/>
          <a:stretch/>
        </p:blipFill>
        <p:spPr>
          <a:xfrm>
            <a:off x="1282891" y="1650703"/>
            <a:ext cx="6086900" cy="3944879"/>
          </a:xfrm>
          <a:prstGeom prst="rect">
            <a:avLst/>
          </a:prstGeom>
        </p:spPr>
      </p:pic>
    </p:spTree>
    <p:extLst>
      <p:ext uri="{BB962C8B-B14F-4D97-AF65-F5344CB8AC3E}">
        <p14:creationId xmlns:p14="http://schemas.microsoft.com/office/powerpoint/2010/main" val="75257345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386"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Conclusiones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34315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A45AC-5F46-466E-BC35-E45CB7231A06}"/>
              </a:ext>
            </a:extLst>
          </p:cNvPr>
          <p:cNvSpPr>
            <a:spLocks noGrp="1"/>
          </p:cNvSpPr>
          <p:nvPr>
            <p:ph type="title"/>
          </p:nvPr>
        </p:nvSpPr>
        <p:spPr>
          <a:xfrm>
            <a:off x="630000" y="622800"/>
            <a:ext cx="10933350" cy="332399"/>
          </a:xfrm>
        </p:spPr>
        <p:txBody>
          <a:bodyPr/>
          <a:lstStyle/>
          <a:p>
            <a:r>
              <a:rPr lang="es-AR" dirty="0"/>
              <a:t>……………..</a:t>
            </a:r>
          </a:p>
        </p:txBody>
      </p:sp>
    </p:spTree>
    <p:extLst>
      <p:ext uri="{BB962C8B-B14F-4D97-AF65-F5344CB8AC3E}">
        <p14:creationId xmlns:p14="http://schemas.microsoft.com/office/powerpoint/2010/main" val="937846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B7E83-270F-46BE-B6B4-78621B981FBA}"/>
              </a:ext>
            </a:extLst>
          </p:cNvPr>
          <p:cNvSpPr txBox="1"/>
          <p:nvPr/>
        </p:nvSpPr>
        <p:spPr>
          <a:xfrm>
            <a:off x="4429288" y="914400"/>
            <a:ext cx="7630632" cy="52912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150000"/>
              </a:lnSpc>
              <a:buAutoNum type="arabicPeriod"/>
            </a:pPr>
            <a:r>
              <a:rPr lang="es-AR" sz="2000" b="1" dirty="0">
                <a:solidFill>
                  <a:srgbClr val="575757"/>
                </a:solidFill>
              </a:rPr>
              <a:t>Actualización del </a:t>
            </a:r>
            <a:r>
              <a:rPr lang="es-AR" sz="2000" b="1" dirty="0" err="1">
                <a:solidFill>
                  <a:srgbClr val="575757"/>
                </a:solidFill>
              </a:rPr>
              <a:t>dataset</a:t>
            </a:r>
            <a:endParaRPr lang="es-AR" sz="2000" b="1" dirty="0">
              <a:solidFill>
                <a:srgbClr val="575757"/>
              </a:solidFill>
            </a:endParaRPr>
          </a:p>
          <a:p>
            <a:pPr marL="342900" indent="-342900">
              <a:lnSpc>
                <a:spcPct val="150000"/>
              </a:lnSpc>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Modelado de variables auxiliares, </a:t>
            </a:r>
            <a:r>
              <a:rPr lang="es-AR" sz="2000" b="1" dirty="0" err="1">
                <a:solidFill>
                  <a:srgbClr val="575757"/>
                </a:solidFill>
              </a:rPr>
              <a:t>dummies</a:t>
            </a:r>
            <a:r>
              <a:rPr lang="es-AR" sz="2000" b="1" dirty="0">
                <a:solidFill>
                  <a:srgbClr val="575757"/>
                </a:solidFill>
              </a:rPr>
              <a:t> e interacciones</a:t>
            </a:r>
          </a:p>
          <a:p>
            <a:pPr marL="342900"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Modelos:</a:t>
            </a:r>
          </a:p>
          <a:p>
            <a:pPr marL="800100" lvl="1" indent="-342900">
              <a:lnSpc>
                <a:spcPct val="150000"/>
              </a:lnSpc>
              <a:buFontTx/>
              <a:buAutoNum type="arabicPeriod"/>
            </a:pPr>
            <a:r>
              <a:rPr lang="es-AR" sz="2000" b="1" dirty="0">
                <a:solidFill>
                  <a:srgbClr val="575757"/>
                </a:solidFill>
              </a:rPr>
              <a:t>LR</a:t>
            </a:r>
          </a:p>
          <a:p>
            <a:pPr marL="800100" lvl="1" indent="-342900">
              <a:lnSpc>
                <a:spcPct val="150000"/>
              </a:lnSpc>
              <a:buFontTx/>
              <a:buAutoNum type="arabicPeriod"/>
            </a:pPr>
            <a:r>
              <a:rPr lang="es-AR" sz="2000" b="1" dirty="0">
                <a:solidFill>
                  <a:srgbClr val="575757"/>
                </a:solidFill>
              </a:rPr>
              <a:t>LASSO</a:t>
            </a:r>
          </a:p>
          <a:p>
            <a:pPr marL="800100" lvl="1" indent="-342900">
              <a:lnSpc>
                <a:spcPct val="150000"/>
              </a:lnSpc>
              <a:buFontTx/>
              <a:buAutoNum type="arabicPeriod"/>
            </a:pPr>
            <a:r>
              <a:rPr lang="es-AR" sz="2000" b="1" dirty="0">
                <a:solidFill>
                  <a:srgbClr val="575757"/>
                </a:solidFill>
              </a:rPr>
              <a:t>RIDGE</a:t>
            </a:r>
          </a:p>
          <a:p>
            <a:pPr marL="800100" lvl="1" indent="-342900">
              <a:lnSpc>
                <a:spcPct val="150000"/>
              </a:lnSpc>
              <a:buFontTx/>
              <a:buAutoNum type="arabicPeriod"/>
            </a:pPr>
            <a:r>
              <a:rPr lang="es-AR" sz="2000" b="1" dirty="0" err="1">
                <a:solidFill>
                  <a:srgbClr val="575757"/>
                </a:solidFill>
              </a:rPr>
              <a:t>ElasticNet</a:t>
            </a:r>
            <a:endParaRPr lang="es-AR" sz="2000" b="1" dirty="0">
              <a:solidFill>
                <a:srgbClr val="575757"/>
              </a:solidFill>
            </a:endParaRPr>
          </a:p>
          <a:p>
            <a:pPr marL="800100" lvl="1"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Conclusiones</a:t>
            </a:r>
          </a:p>
        </p:txBody>
      </p:sp>
    </p:spTree>
    <p:extLst>
      <p:ext uri="{BB962C8B-B14F-4D97-AF65-F5344CB8AC3E}">
        <p14:creationId xmlns:p14="http://schemas.microsoft.com/office/powerpoint/2010/main" val="392359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292"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Actualización</a:t>
            </a:r>
            <a:r>
              <a:rPr lang="en-US" sz="5400" b="0" i="0" u="none" strike="noStrike" cap="none" dirty="0">
                <a:solidFill>
                  <a:schemeClr val="dk2"/>
                </a:solidFill>
                <a:latin typeface="Trebuchet MS"/>
                <a:ea typeface="Trebuchet MS"/>
                <a:cs typeface="Trebuchet MS"/>
                <a:sym typeface="Trebuchet MS"/>
              </a:rPr>
              <a:t> del dataset</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4472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Logos - Properati">
            <a:extLst>
              <a:ext uri="{FF2B5EF4-FFF2-40B4-BE49-F238E27FC236}">
                <a16:creationId xmlns:a16="http://schemas.microsoft.com/office/drawing/2014/main" id="{B1CC7D5F-8EE7-465B-B433-4B5158A7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6" y="882501"/>
            <a:ext cx="3817624" cy="105879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5A18D7A-1B7B-4989-B628-9985A6E4A2DC}"/>
              </a:ext>
            </a:extLst>
          </p:cNvPr>
          <p:cNvSpPr txBox="1"/>
          <p:nvPr/>
        </p:nvSpPr>
        <p:spPr>
          <a:xfrm>
            <a:off x="378797" y="2286000"/>
            <a:ext cx="3817624" cy="4157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Encontramos que con los datos que teníamos no era suficiente para predecir el precio por m</a:t>
            </a:r>
            <a:r>
              <a:rPr lang="es-AR" sz="2000" b="1" baseline="30000" dirty="0">
                <a:solidFill>
                  <a:srgbClr val="575757"/>
                </a:solidFill>
              </a:rPr>
              <a:t>2</a:t>
            </a:r>
            <a:r>
              <a:rPr lang="es-AR" sz="2000" b="1" dirty="0">
                <a:solidFill>
                  <a:srgbClr val="575757"/>
                </a:solidFill>
              </a:rPr>
              <a:t> de las propiedades del barrio de Palermo</a:t>
            </a:r>
          </a:p>
        </p:txBody>
      </p:sp>
      <p:sp>
        <p:nvSpPr>
          <p:cNvPr id="6" name="CuadroTexto 5">
            <a:extLst>
              <a:ext uri="{FF2B5EF4-FFF2-40B4-BE49-F238E27FC236}">
                <a16:creationId xmlns:a16="http://schemas.microsoft.com/office/drawing/2014/main" id="{AF7C6ABB-48AF-4742-BE24-48E265CDEDA2}"/>
              </a:ext>
            </a:extLst>
          </p:cNvPr>
          <p:cNvSpPr txBox="1"/>
          <p:nvPr/>
        </p:nvSpPr>
        <p:spPr>
          <a:xfrm>
            <a:off x="4869712" y="764275"/>
            <a:ext cx="7046315" cy="56790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endParaRPr lang="es-ES" sz="2000" b="1" dirty="0">
              <a:solidFill>
                <a:srgbClr val="333333"/>
              </a:solidFill>
              <a:latin typeface="+mj-lt"/>
            </a:endParaRPr>
          </a:p>
          <a:p>
            <a:pPr marL="514350" indent="-514350" algn="just">
              <a:spcBef>
                <a:spcPts val="600"/>
              </a:spcBef>
              <a:buFont typeface="+mj-lt"/>
              <a:buAutoNum type="romanUcPeriod"/>
            </a:pPr>
            <a:r>
              <a:rPr lang="es-ES" sz="2000" b="1" dirty="0">
                <a:solidFill>
                  <a:srgbClr val="333333"/>
                </a:solidFill>
                <a:latin typeface="+mj-lt"/>
              </a:rPr>
              <a:t>Se generaron nuevas variable a partir de los datos que surgen del campo descriptivo “URL”:</a:t>
            </a:r>
            <a:endParaRPr lang="es-ES" sz="2000" b="1" i="0" dirty="0">
              <a:solidFill>
                <a:srgbClr val="333333"/>
              </a:solidFill>
              <a:effectLst/>
              <a:latin typeface="+mj-lt"/>
            </a:endParaRPr>
          </a:p>
          <a:p>
            <a:pPr algn="just">
              <a:spcBef>
                <a:spcPts val="600"/>
              </a:spcBef>
              <a:buFont typeface="Arial" panose="020B0604020202020204" pitchFamily="34" charset="0"/>
              <a:buChar char="•"/>
            </a:pPr>
            <a:r>
              <a:rPr lang="es-ES" b="1" i="0" u="sng" dirty="0">
                <a:solidFill>
                  <a:srgbClr val="333333"/>
                </a:solidFill>
                <a:effectLst/>
                <a:latin typeface="+mj-lt"/>
              </a:rPr>
              <a:t>URL: </a:t>
            </a:r>
            <a:r>
              <a:rPr lang="es-ES" i="0" dirty="0">
                <a:solidFill>
                  <a:srgbClr val="333333"/>
                </a:solidFill>
                <a:effectLst/>
                <a:latin typeface="+mj-lt"/>
              </a:rPr>
              <a:t>Se detectó información valiosa que no se había considerado. Para este análisis usamos  dicha información, que nos permitieron generar las siguientes variables:</a:t>
            </a:r>
          </a:p>
          <a:p>
            <a:pPr lvl="1" algn="just">
              <a:spcBef>
                <a:spcPts val="600"/>
              </a:spcBef>
              <a:buFont typeface="Arial" panose="020B0604020202020204" pitchFamily="34" charset="0"/>
              <a:buChar char="•"/>
            </a:pPr>
            <a:r>
              <a:rPr lang="es-ES" b="1" i="0" dirty="0">
                <a:solidFill>
                  <a:srgbClr val="333333"/>
                </a:solidFill>
                <a:effectLst/>
                <a:latin typeface="+mj-lt"/>
              </a:rPr>
              <a:t>Terraza/patio/balcón</a:t>
            </a:r>
          </a:p>
          <a:p>
            <a:pPr lvl="1" algn="just">
              <a:spcBef>
                <a:spcPts val="600"/>
              </a:spcBef>
              <a:buFont typeface="Arial" panose="020B0604020202020204" pitchFamily="34" charset="0"/>
              <a:buChar char="•"/>
            </a:pPr>
            <a:r>
              <a:rPr lang="es-ES" b="1" dirty="0" err="1">
                <a:solidFill>
                  <a:srgbClr val="333333"/>
                </a:solidFill>
                <a:latin typeface="+mj-lt"/>
              </a:rPr>
              <a:t>Amenities</a:t>
            </a:r>
            <a:endParaRPr lang="es-ES" b="1" dirty="0">
              <a:solidFill>
                <a:srgbClr val="333333"/>
              </a:solidFill>
              <a:latin typeface="+mj-lt"/>
            </a:endParaRPr>
          </a:p>
          <a:p>
            <a:pPr lvl="1" algn="just">
              <a:spcBef>
                <a:spcPts val="600"/>
              </a:spcBef>
              <a:buFont typeface="Arial" panose="020B0604020202020204" pitchFamily="34" charset="0"/>
              <a:buChar char="•"/>
            </a:pPr>
            <a:r>
              <a:rPr lang="es-ES" b="1" i="0" dirty="0">
                <a:solidFill>
                  <a:srgbClr val="333333"/>
                </a:solidFill>
                <a:effectLst/>
                <a:latin typeface="+mj-lt"/>
              </a:rPr>
              <a:t>Subtes</a:t>
            </a:r>
          </a:p>
          <a:p>
            <a:pPr lvl="1" algn="just">
              <a:spcBef>
                <a:spcPts val="600"/>
              </a:spcBef>
              <a:buFont typeface="Arial" panose="020B0604020202020204" pitchFamily="34" charset="0"/>
              <a:buChar char="•"/>
            </a:pPr>
            <a:r>
              <a:rPr lang="es-ES" b="1" i="0" dirty="0">
                <a:solidFill>
                  <a:srgbClr val="333333"/>
                </a:solidFill>
                <a:effectLst/>
                <a:latin typeface="+mj-lt"/>
              </a:rPr>
              <a:t>Demás aptitudes del edificio/departamento</a:t>
            </a:r>
            <a:endParaRPr lang="es-ES" b="1" dirty="0">
              <a:solidFill>
                <a:srgbClr val="333333"/>
              </a:solidFill>
              <a:latin typeface="+mj-lt"/>
            </a:endParaRPr>
          </a:p>
          <a:p>
            <a:pPr marL="514350" indent="-514350" algn="just">
              <a:spcBef>
                <a:spcPts val="600"/>
              </a:spcBef>
              <a:buFont typeface="+mj-lt"/>
              <a:buAutoNum type="romanUcPeriod" startAt="2"/>
            </a:pPr>
            <a:r>
              <a:rPr lang="es-ES" sz="2000" b="1" dirty="0">
                <a:solidFill>
                  <a:srgbClr val="333333"/>
                </a:solidFill>
                <a:latin typeface="+mj-lt"/>
              </a:rPr>
              <a:t>Además, se agregaron nuevas variables provenientes fundamentalmente del </a:t>
            </a:r>
            <a:r>
              <a:rPr lang="es-ES" sz="2000" b="1" dirty="0" err="1">
                <a:solidFill>
                  <a:srgbClr val="333333"/>
                </a:solidFill>
                <a:latin typeface="+mj-lt"/>
              </a:rPr>
              <a:t>dataset</a:t>
            </a:r>
            <a:r>
              <a:rPr lang="es-ES" sz="2000" b="1" dirty="0">
                <a:solidFill>
                  <a:srgbClr val="333333"/>
                </a:solidFill>
                <a:latin typeface="+mj-lt"/>
              </a:rPr>
              <a:t> “Relevamiento Usos del Suelo” (https://data.buenosaires.gob.ar/)</a:t>
            </a:r>
          </a:p>
          <a:p>
            <a:pPr algn="just">
              <a:spcBef>
                <a:spcPts val="600"/>
              </a:spcBef>
              <a:buFont typeface="Arial" panose="020B0604020202020204" pitchFamily="34" charset="0"/>
              <a:buChar char="•"/>
            </a:pPr>
            <a:r>
              <a:rPr lang="es-ES" b="1" i="0" dirty="0">
                <a:solidFill>
                  <a:srgbClr val="333333"/>
                </a:solidFill>
                <a:effectLst/>
                <a:latin typeface="+mj-lt"/>
              </a:rPr>
              <a:t>Espacios Verdes</a:t>
            </a:r>
          </a:p>
          <a:p>
            <a:pPr algn="just">
              <a:spcBef>
                <a:spcPts val="600"/>
              </a:spcBef>
              <a:buFont typeface="Arial" panose="020B0604020202020204" pitchFamily="34" charset="0"/>
              <a:buChar char="•"/>
            </a:pPr>
            <a:r>
              <a:rPr lang="es-ES" b="1" dirty="0">
                <a:solidFill>
                  <a:srgbClr val="333333"/>
                </a:solidFill>
                <a:latin typeface="+mj-lt"/>
              </a:rPr>
              <a:t>Hospitales, Comisarias, Escuelas</a:t>
            </a:r>
          </a:p>
          <a:p>
            <a:pPr algn="just">
              <a:spcBef>
                <a:spcPts val="600"/>
              </a:spcBef>
              <a:buFont typeface="Arial" panose="020B0604020202020204" pitchFamily="34" charset="0"/>
              <a:buChar char="•"/>
            </a:pPr>
            <a:r>
              <a:rPr lang="es-ES" b="1" dirty="0">
                <a:solidFill>
                  <a:srgbClr val="333333"/>
                </a:solidFill>
                <a:latin typeface="+mj-lt"/>
              </a:rPr>
              <a:t>Zonas Comerciales</a:t>
            </a:r>
          </a:p>
          <a:p>
            <a:pPr algn="just">
              <a:spcBef>
                <a:spcPts val="600"/>
              </a:spcBef>
              <a:buFont typeface="Arial" panose="020B0604020202020204" pitchFamily="34" charset="0"/>
              <a:buChar char="•"/>
            </a:pPr>
            <a:r>
              <a:rPr lang="es-ES" b="1" dirty="0">
                <a:solidFill>
                  <a:srgbClr val="333333"/>
                </a:solidFill>
                <a:latin typeface="+mj-lt"/>
              </a:rPr>
              <a:t>Transporte Público</a:t>
            </a:r>
          </a:p>
        </p:txBody>
      </p:sp>
      <p:sp>
        <p:nvSpPr>
          <p:cNvPr id="2" name="CuadroTexto 1">
            <a:extLst>
              <a:ext uri="{FF2B5EF4-FFF2-40B4-BE49-F238E27FC236}">
                <a16:creationId xmlns:a16="http://schemas.microsoft.com/office/drawing/2014/main" id="{E98CCEB7-7412-4E4E-A596-61622B3F1CEE}"/>
              </a:ext>
            </a:extLst>
          </p:cNvPr>
          <p:cNvSpPr txBox="1"/>
          <p:nvPr/>
        </p:nvSpPr>
        <p:spPr>
          <a:xfrm>
            <a:off x="4869711" y="180754"/>
            <a:ext cx="7046315" cy="4678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NUEVAS FEATURES Y DATASETS RELACIONADOS</a:t>
            </a:r>
          </a:p>
        </p:txBody>
      </p:sp>
    </p:spTree>
    <p:extLst>
      <p:ext uri="{BB962C8B-B14F-4D97-AF65-F5344CB8AC3E}">
        <p14:creationId xmlns:p14="http://schemas.microsoft.com/office/powerpoint/2010/main" val="248582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3317"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Modelado</a:t>
            </a:r>
            <a:r>
              <a:rPr lang="en-US" sz="5400" b="0" i="0" u="none" strike="noStrike" cap="none" dirty="0">
                <a:solidFill>
                  <a:schemeClr val="dk2"/>
                </a:solidFill>
                <a:latin typeface="Trebuchet MS"/>
                <a:ea typeface="Trebuchet MS"/>
                <a:cs typeface="Trebuchet MS"/>
                <a:sym typeface="Trebuchet MS"/>
              </a:rPr>
              <a:t> de variables </a:t>
            </a:r>
            <a:r>
              <a:rPr lang="en-US" sz="5400" b="0" i="0" u="none" strike="noStrike" cap="none" dirty="0" err="1">
                <a:solidFill>
                  <a:schemeClr val="dk2"/>
                </a:solidFill>
                <a:latin typeface="Trebuchet MS"/>
                <a:ea typeface="Trebuchet MS"/>
                <a:cs typeface="Trebuchet MS"/>
                <a:sym typeface="Trebuchet MS"/>
              </a:rPr>
              <a:t>adicionales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3912791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91C389-1485-499B-A121-0D8C6A08A5BE}"/>
              </a:ext>
            </a:extLst>
          </p:cNvPr>
          <p:cNvSpPr>
            <a:spLocks noGrp="1"/>
          </p:cNvSpPr>
          <p:nvPr>
            <p:ph type="title"/>
          </p:nvPr>
        </p:nvSpPr>
        <p:spPr>
          <a:xfrm>
            <a:off x="630000" y="622800"/>
            <a:ext cx="10933350" cy="332399"/>
          </a:xfrm>
        </p:spPr>
        <p:txBody>
          <a:bodyPr/>
          <a:lstStyle/>
          <a:p>
            <a:endParaRPr lang="es-AR" dirty="0"/>
          </a:p>
        </p:txBody>
      </p:sp>
      <p:sp>
        <p:nvSpPr>
          <p:cNvPr id="4" name="Rectángulo: esquinas redondeadas 3">
            <a:extLst>
              <a:ext uri="{FF2B5EF4-FFF2-40B4-BE49-F238E27FC236}">
                <a16:creationId xmlns:a16="http://schemas.microsoft.com/office/drawing/2014/main" id="{3DCF105E-93BA-4A10-A07C-B075EEBD2802}"/>
              </a:ext>
            </a:extLst>
          </p:cNvPr>
          <p:cNvSpPr/>
          <p:nvPr/>
        </p:nvSpPr>
        <p:spPr>
          <a:xfrm>
            <a:off x="629994"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VARIABLES AUXILIARES</a:t>
            </a:r>
          </a:p>
        </p:txBody>
      </p:sp>
      <p:cxnSp>
        <p:nvCxnSpPr>
          <p:cNvPr id="10" name="Conector recto 9">
            <a:extLst>
              <a:ext uri="{FF2B5EF4-FFF2-40B4-BE49-F238E27FC236}">
                <a16:creationId xmlns:a16="http://schemas.microsoft.com/office/drawing/2014/main" id="{33EB0E21-F047-4EC4-B2BA-0A0F87201313}"/>
              </a:ext>
            </a:extLst>
          </p:cNvPr>
          <p:cNvCxnSpPr>
            <a:cxnSpLocks/>
          </p:cNvCxnSpPr>
          <p:nvPr/>
        </p:nvCxnSpPr>
        <p:spPr>
          <a:xfrm flipH="1">
            <a:off x="4208996" y="1412240"/>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9521EAB0-5E0A-46B7-8210-0E23F06A3C05}"/>
              </a:ext>
            </a:extLst>
          </p:cNvPr>
          <p:cNvSpPr/>
          <p:nvPr/>
        </p:nvSpPr>
        <p:spPr>
          <a:xfrm>
            <a:off x="4404000"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DUMMIES</a:t>
            </a:r>
          </a:p>
        </p:txBody>
      </p:sp>
      <p:sp>
        <p:nvSpPr>
          <p:cNvPr id="5" name="Rectángulo: esquinas redondeadas 4">
            <a:extLst>
              <a:ext uri="{FF2B5EF4-FFF2-40B4-BE49-F238E27FC236}">
                <a16:creationId xmlns:a16="http://schemas.microsoft.com/office/drawing/2014/main" id="{0C8CBBB2-9DF8-4FFC-BCC6-EF0279EFAD37}"/>
              </a:ext>
            </a:extLst>
          </p:cNvPr>
          <p:cNvSpPr/>
          <p:nvPr/>
        </p:nvSpPr>
        <p:spPr>
          <a:xfrm>
            <a:off x="8178006"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DUMMIES</a:t>
            </a:r>
          </a:p>
        </p:txBody>
      </p:sp>
      <p:cxnSp>
        <p:nvCxnSpPr>
          <p:cNvPr id="15" name="Conector recto 14">
            <a:extLst>
              <a:ext uri="{FF2B5EF4-FFF2-40B4-BE49-F238E27FC236}">
                <a16:creationId xmlns:a16="http://schemas.microsoft.com/office/drawing/2014/main" id="{48C992C3-DCC0-449C-AC2E-652FDB47B472}"/>
              </a:ext>
            </a:extLst>
          </p:cNvPr>
          <p:cNvCxnSpPr>
            <a:cxnSpLocks/>
          </p:cNvCxnSpPr>
          <p:nvPr/>
        </p:nvCxnSpPr>
        <p:spPr>
          <a:xfrm flipH="1">
            <a:off x="7990480" y="1416295"/>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B6529E9B-9DCB-4C83-A3CC-DA0B523B7396}"/>
              </a:ext>
            </a:extLst>
          </p:cNvPr>
          <p:cNvSpPr txBox="1"/>
          <p:nvPr/>
        </p:nvSpPr>
        <p:spPr>
          <a:xfrm>
            <a:off x="629995"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
        <p:nvSpPr>
          <p:cNvPr id="19" name="CuadroTexto 18">
            <a:extLst>
              <a:ext uri="{FF2B5EF4-FFF2-40B4-BE49-F238E27FC236}">
                <a16:creationId xmlns:a16="http://schemas.microsoft.com/office/drawing/2014/main" id="{C6BCF861-4B86-4F9A-9775-7D5D61CA7537}"/>
              </a:ext>
            </a:extLst>
          </p:cNvPr>
          <p:cNvSpPr txBox="1"/>
          <p:nvPr/>
        </p:nvSpPr>
        <p:spPr>
          <a:xfrm>
            <a:off x="4396522"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
        <p:nvSpPr>
          <p:cNvPr id="21" name="CuadroTexto 20">
            <a:extLst>
              <a:ext uri="{FF2B5EF4-FFF2-40B4-BE49-F238E27FC236}">
                <a16:creationId xmlns:a16="http://schemas.microsoft.com/office/drawing/2014/main" id="{E6204BFA-D778-4133-82FC-45F9BA80E458}"/>
              </a:ext>
            </a:extLst>
          </p:cNvPr>
          <p:cNvSpPr txBox="1"/>
          <p:nvPr/>
        </p:nvSpPr>
        <p:spPr>
          <a:xfrm>
            <a:off x="8178006" y="1757680"/>
            <a:ext cx="3391402" cy="48463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Font typeface="Arial" panose="020B0604020202020204" pitchFamily="34" charset="0"/>
              <a:buChar char="•"/>
            </a:pPr>
            <a:endParaRPr lang="es-ES" sz="1600" b="1" i="0" dirty="0">
              <a:solidFill>
                <a:srgbClr val="333333"/>
              </a:solidFill>
              <a:effectLst/>
              <a:latin typeface="+mj-lt"/>
            </a:endParaRPr>
          </a:p>
          <a:p>
            <a:pPr algn="l">
              <a:spcBef>
                <a:spcPts val="600"/>
              </a:spcBef>
              <a:buFont typeface="Arial" panose="020B0604020202020204" pitchFamily="34" charset="0"/>
              <a:buChar char="•"/>
            </a:pPr>
            <a:r>
              <a:rPr lang="es-ES" sz="1600" b="1" i="0" dirty="0" err="1">
                <a:solidFill>
                  <a:srgbClr val="333333"/>
                </a:solidFill>
                <a:effectLst/>
                <a:latin typeface="+mj-lt"/>
              </a:rPr>
              <a:t>xxx</a:t>
            </a:r>
            <a:endParaRPr lang="es-ES" sz="1600" b="1" dirty="0">
              <a:solidFill>
                <a:srgbClr val="333333"/>
              </a:solidFill>
              <a:latin typeface="+mj-lt"/>
            </a:endParaRPr>
          </a:p>
        </p:txBody>
      </p:sp>
    </p:spTree>
    <p:extLst>
      <p:ext uri="{BB962C8B-B14F-4D97-AF65-F5344CB8AC3E}">
        <p14:creationId xmlns:p14="http://schemas.microsoft.com/office/powerpoint/2010/main" val="398206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7410"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dirty="0" err="1">
                <a:solidFill>
                  <a:schemeClr val="dk2"/>
                </a:solidFill>
                <a:latin typeface="Trebuchet MS"/>
                <a:ea typeface="Trebuchet MS"/>
                <a:cs typeface="Trebuchet MS"/>
                <a:sym typeface="Trebuchet MS"/>
              </a:rPr>
              <a:t>Modelos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035827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5650778"/>
          </a:xfrm>
        </p:spPr>
        <p:txBody>
          <a:bodyPr/>
          <a:lstStyle/>
          <a:p>
            <a:pPr marL="342900" indent="-342900">
              <a:buFont typeface="Arial" panose="020B0604020202020204" pitchFamily="34" charset="0"/>
              <a:buChar char="•"/>
            </a:pPr>
            <a:r>
              <a:rPr lang="es-MX" dirty="0"/>
              <a:t>Tipos de modelos:</a:t>
            </a:r>
            <a:br>
              <a:rPr lang="es-MX" dirty="0"/>
            </a:br>
            <a:br>
              <a:rPr lang="es-MX" dirty="0"/>
            </a:br>
            <a:r>
              <a:rPr lang="es-MX" dirty="0"/>
              <a:t>- A partir del Precio por m2, generamos un modelo específico para el barrio Palermo de Capital Federal (Comuna 14)</a:t>
            </a:r>
            <a:br>
              <a:rPr lang="es-MX" dirty="0"/>
            </a:br>
            <a:br>
              <a:rPr lang="es-MX" dirty="0"/>
            </a:br>
            <a:br>
              <a:rPr lang="es-MX" dirty="0"/>
            </a:br>
            <a:br>
              <a:rPr lang="es-MX" dirty="0"/>
            </a:br>
            <a:r>
              <a:rPr lang="es-MX" dirty="0"/>
              <a:t>Modelos utilizados:</a:t>
            </a:r>
            <a:br>
              <a:rPr lang="es-MX" dirty="0"/>
            </a:br>
            <a:br>
              <a:rPr lang="es-MX" dirty="0"/>
            </a:br>
            <a:br>
              <a:rPr lang="es-MX" dirty="0"/>
            </a:br>
            <a:br>
              <a:rPr lang="es-MX" dirty="0"/>
            </a:br>
            <a:br>
              <a:rPr lang="es-MX" dirty="0"/>
            </a:br>
            <a:br>
              <a:rPr lang="es-MX" dirty="0"/>
            </a:br>
            <a:r>
              <a:rPr lang="es-MX" dirty="0"/>
              <a:t>Para todos los modelos con regularización, se utilizó Cross </a:t>
            </a:r>
            <a:r>
              <a:rPr lang="es-MX" dirty="0" err="1"/>
              <a:t>Validation</a:t>
            </a:r>
            <a:br>
              <a:rPr lang="es-MX" dirty="0"/>
            </a:br>
            <a:br>
              <a:rPr lang="es-MX" dirty="0"/>
            </a:br>
            <a:br>
              <a:rPr lang="es-MX" dirty="0"/>
            </a:br>
            <a:endParaRPr lang="es-AR" dirty="0"/>
          </a:p>
        </p:txBody>
      </p:sp>
      <p:graphicFrame>
        <p:nvGraphicFramePr>
          <p:cNvPr id="5" name="Tabla 5">
            <a:extLst>
              <a:ext uri="{FF2B5EF4-FFF2-40B4-BE49-F238E27FC236}">
                <a16:creationId xmlns:a16="http://schemas.microsoft.com/office/drawing/2014/main" id="{F7C44D7F-AD7B-4579-9C37-390DC052A604}"/>
              </a:ext>
            </a:extLst>
          </p:cNvPr>
          <p:cNvGraphicFramePr>
            <a:graphicFrameLocks noGrp="1"/>
          </p:cNvGraphicFramePr>
          <p:nvPr>
            <p:extLst>
              <p:ext uri="{D42A27DB-BD31-4B8C-83A1-F6EECF244321}">
                <p14:modId xmlns:p14="http://schemas.microsoft.com/office/powerpoint/2010/main" val="3694377583"/>
              </p:ext>
            </p:extLst>
          </p:nvPr>
        </p:nvGraphicFramePr>
        <p:xfrm>
          <a:off x="887104" y="2367280"/>
          <a:ext cx="9935568" cy="2123440"/>
        </p:xfrm>
        <a:graphic>
          <a:graphicData uri="http://schemas.openxmlformats.org/drawingml/2006/table">
            <a:tbl>
              <a:tblPr firstRow="1" bandRow="1">
                <a:tableStyleId>{5C22544A-7EE6-4342-B048-85BDC9FD1C3A}</a:tableStyleId>
              </a:tblPr>
              <a:tblGrid>
                <a:gridCol w="3311856">
                  <a:extLst>
                    <a:ext uri="{9D8B030D-6E8A-4147-A177-3AD203B41FA5}">
                      <a16:colId xmlns:a16="http://schemas.microsoft.com/office/drawing/2014/main" val="40317719"/>
                    </a:ext>
                  </a:extLst>
                </a:gridCol>
                <a:gridCol w="3311856">
                  <a:extLst>
                    <a:ext uri="{9D8B030D-6E8A-4147-A177-3AD203B41FA5}">
                      <a16:colId xmlns:a16="http://schemas.microsoft.com/office/drawing/2014/main" val="3574103294"/>
                    </a:ext>
                  </a:extLst>
                </a:gridCol>
                <a:gridCol w="3311856">
                  <a:extLst>
                    <a:ext uri="{9D8B030D-6E8A-4147-A177-3AD203B41FA5}">
                      <a16:colId xmlns:a16="http://schemas.microsoft.com/office/drawing/2014/main" val="252090289"/>
                    </a:ext>
                  </a:extLst>
                </a:gridCol>
              </a:tblGrid>
              <a:tr h="370840">
                <a:tc>
                  <a:txBody>
                    <a:bodyPr/>
                    <a:lstStyle/>
                    <a:p>
                      <a:pPr algn="ctr"/>
                      <a:r>
                        <a:rPr lang="es-AR" dirty="0"/>
                        <a:t>MODELO</a:t>
                      </a:r>
                    </a:p>
                  </a:txBody>
                  <a:tcPr/>
                </a:tc>
                <a:tc>
                  <a:txBody>
                    <a:bodyPr/>
                    <a:lstStyle/>
                    <a:p>
                      <a:pPr algn="ctr"/>
                      <a:r>
                        <a:rPr lang="es-AR" dirty="0"/>
                        <a:t>TRAINING</a:t>
                      </a:r>
                    </a:p>
                  </a:txBody>
                  <a:tcPr/>
                </a:tc>
                <a:tc>
                  <a:txBody>
                    <a:bodyPr/>
                    <a:lstStyle/>
                    <a:p>
                      <a:pPr algn="ctr"/>
                      <a:r>
                        <a:rPr lang="es-AR" dirty="0"/>
                        <a:t>TESTING</a:t>
                      </a:r>
                    </a:p>
                  </a:txBody>
                  <a:tcPr/>
                </a:tc>
                <a:extLst>
                  <a:ext uri="{0D108BD9-81ED-4DB2-BD59-A6C34878D82A}">
                    <a16:rowId xmlns:a16="http://schemas.microsoft.com/office/drawing/2014/main" val="127800065"/>
                  </a:ext>
                </a:extLst>
              </a:tr>
              <a:tr h="370840">
                <a:tc>
                  <a:txBody>
                    <a:bodyPr/>
                    <a:lstStyle/>
                    <a:p>
                      <a:r>
                        <a:rPr lang="es-MX" dirty="0"/>
                        <a:t>Regresión Lineal Múltiple (</a:t>
                      </a:r>
                      <a:r>
                        <a:rPr lang="es-MX" dirty="0" err="1"/>
                        <a:t>LinearRegression</a:t>
                      </a:r>
                      <a:r>
                        <a:rPr lang="es-MX" dirty="0"/>
                        <a:t>)</a:t>
                      </a:r>
                      <a:endParaRPr lang="es-AR" dirty="0"/>
                    </a:p>
                  </a:txBody>
                  <a:tcPr anchor="ctr"/>
                </a:tc>
                <a:tc>
                  <a:txBody>
                    <a:bodyPr/>
                    <a:lstStyle/>
                    <a:p>
                      <a:pPr algn="r"/>
                      <a:r>
                        <a:rPr lang="es-AR" dirty="0"/>
                        <a:t>0,35</a:t>
                      </a:r>
                    </a:p>
                  </a:txBody>
                  <a:tcPr anchor="ctr"/>
                </a:tc>
                <a:tc>
                  <a:txBody>
                    <a:bodyPr/>
                    <a:lstStyle/>
                    <a:p>
                      <a:pPr algn="r"/>
                      <a:r>
                        <a:rPr lang="es-AR" dirty="0"/>
                        <a:t>0,30</a:t>
                      </a:r>
                    </a:p>
                  </a:txBody>
                  <a:tcPr anchor="ctr"/>
                </a:tc>
                <a:extLst>
                  <a:ext uri="{0D108BD9-81ED-4DB2-BD59-A6C34878D82A}">
                    <a16:rowId xmlns:a16="http://schemas.microsoft.com/office/drawing/2014/main" val="3713740917"/>
                  </a:ext>
                </a:extLst>
              </a:tr>
              <a:tr h="370840">
                <a:tc>
                  <a:txBody>
                    <a:bodyPr/>
                    <a:lstStyle/>
                    <a:p>
                      <a:r>
                        <a:rPr lang="es-MX" dirty="0"/>
                        <a:t>Ridge (</a:t>
                      </a:r>
                      <a:r>
                        <a:rPr lang="es-MX" dirty="0" err="1"/>
                        <a:t>RidgeCV</a:t>
                      </a:r>
                      <a:r>
                        <a:rPr lang="es-MX" dirty="0"/>
                        <a:t>)</a:t>
                      </a:r>
                      <a:endParaRPr lang="es-AR" dirty="0"/>
                    </a:p>
                  </a:txBody>
                  <a:tcPr anchor="ctr"/>
                </a:tc>
                <a:tc>
                  <a:txBody>
                    <a:bodyPr/>
                    <a:lstStyle/>
                    <a:p>
                      <a:pPr algn="r"/>
                      <a:r>
                        <a:rPr lang="es-AR" dirty="0"/>
                        <a:t>0,32</a:t>
                      </a:r>
                    </a:p>
                  </a:txBody>
                  <a:tcPr anchor="ctr"/>
                </a:tc>
                <a:tc>
                  <a:txBody>
                    <a:bodyPr/>
                    <a:lstStyle/>
                    <a:p>
                      <a:pPr algn="r"/>
                      <a:r>
                        <a:rPr lang="es-AR" dirty="0"/>
                        <a:t>0,22</a:t>
                      </a:r>
                    </a:p>
                  </a:txBody>
                  <a:tcPr anchor="ctr"/>
                </a:tc>
                <a:extLst>
                  <a:ext uri="{0D108BD9-81ED-4DB2-BD59-A6C34878D82A}">
                    <a16:rowId xmlns:a16="http://schemas.microsoft.com/office/drawing/2014/main" val="1651744432"/>
                  </a:ext>
                </a:extLst>
              </a:tr>
              <a:tr h="370840">
                <a:tc>
                  <a:txBody>
                    <a:bodyPr/>
                    <a:lstStyle/>
                    <a:p>
                      <a:r>
                        <a:rPr lang="es-MX" dirty="0"/>
                        <a:t>Lasso (</a:t>
                      </a:r>
                      <a:r>
                        <a:rPr lang="es-MX" dirty="0" err="1"/>
                        <a:t>LassoCV</a:t>
                      </a:r>
                      <a:r>
                        <a:rPr lang="es-MX" dirty="0"/>
                        <a:t>)</a:t>
                      </a:r>
                      <a:endParaRPr lang="es-AR" dirty="0"/>
                    </a:p>
                  </a:txBody>
                  <a:tcPr anchor="ctr"/>
                </a:tc>
                <a:tc>
                  <a:txBody>
                    <a:bodyPr/>
                    <a:lstStyle/>
                    <a:p>
                      <a:pPr algn="r"/>
                      <a:r>
                        <a:rPr lang="es-AR" dirty="0"/>
                        <a:t>0,32</a:t>
                      </a:r>
                    </a:p>
                  </a:txBody>
                  <a:tcPr anchor="ctr"/>
                </a:tc>
                <a:tc>
                  <a:txBody>
                    <a:bodyPr/>
                    <a:lstStyle/>
                    <a:p>
                      <a:pPr algn="r"/>
                      <a:r>
                        <a:rPr lang="es-AR" dirty="0"/>
                        <a:t>0,22</a:t>
                      </a:r>
                    </a:p>
                  </a:txBody>
                  <a:tcPr anchor="ctr"/>
                </a:tc>
                <a:extLst>
                  <a:ext uri="{0D108BD9-81ED-4DB2-BD59-A6C34878D82A}">
                    <a16:rowId xmlns:a16="http://schemas.microsoft.com/office/drawing/2014/main" val="2012603404"/>
                  </a:ext>
                </a:extLst>
              </a:tr>
              <a:tr h="370840">
                <a:tc>
                  <a:txBody>
                    <a:bodyPr/>
                    <a:lstStyle/>
                    <a:p>
                      <a:r>
                        <a:rPr lang="es-MX" dirty="0" err="1"/>
                        <a:t>Elastic</a:t>
                      </a:r>
                      <a:r>
                        <a:rPr lang="es-MX" dirty="0"/>
                        <a:t> Net (</a:t>
                      </a:r>
                      <a:r>
                        <a:rPr lang="es-MX" dirty="0" err="1"/>
                        <a:t>ElasticNetCV</a:t>
                      </a:r>
                      <a:r>
                        <a:rPr lang="es-MX" dirty="0"/>
                        <a:t>)</a:t>
                      </a:r>
                      <a:endParaRPr lang="es-AR" dirty="0"/>
                    </a:p>
                  </a:txBody>
                  <a:tcPr anchor="ctr"/>
                </a:tc>
                <a:tc>
                  <a:txBody>
                    <a:bodyPr/>
                    <a:lstStyle/>
                    <a:p>
                      <a:pPr algn="r"/>
                      <a:r>
                        <a:rPr lang="es-AR" dirty="0"/>
                        <a:t>0,33</a:t>
                      </a:r>
                    </a:p>
                  </a:txBody>
                  <a:tcPr anchor="ctr"/>
                </a:tc>
                <a:tc>
                  <a:txBody>
                    <a:bodyPr/>
                    <a:lstStyle/>
                    <a:p>
                      <a:pPr algn="r"/>
                      <a:r>
                        <a:rPr lang="es-AR" dirty="0"/>
                        <a:t>0,23</a:t>
                      </a:r>
                    </a:p>
                  </a:txBody>
                  <a:tcPr anchor="ctr"/>
                </a:tc>
                <a:extLst>
                  <a:ext uri="{0D108BD9-81ED-4DB2-BD59-A6C34878D82A}">
                    <a16:rowId xmlns:a16="http://schemas.microsoft.com/office/drawing/2014/main" val="1110307033"/>
                  </a:ext>
                </a:extLst>
              </a:tr>
            </a:tbl>
          </a:graphicData>
        </a:graphic>
      </p:graphicFrame>
    </p:spTree>
    <p:extLst>
      <p:ext uri="{BB962C8B-B14F-4D97-AF65-F5344CB8AC3E}">
        <p14:creationId xmlns:p14="http://schemas.microsoft.com/office/powerpoint/2010/main" val="888476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997196"/>
          </a:xfrm>
        </p:spPr>
        <p:txBody>
          <a:bodyPr/>
          <a:lstStyle/>
          <a:p>
            <a:pPr marL="342900" indent="-342900">
              <a:buFont typeface="Arial" panose="020B0604020202020204" pitchFamily="34" charset="0"/>
              <a:buChar char="•"/>
            </a:pPr>
            <a:r>
              <a:rPr lang="es-MX" dirty="0"/>
              <a:t>Modelos utilizados:</a:t>
            </a:r>
            <a:br>
              <a:rPr lang="es-MX" dirty="0"/>
            </a:br>
            <a:br>
              <a:rPr lang="es-MX" dirty="0"/>
            </a:br>
            <a:endParaRPr lang="es-AR" dirty="0"/>
          </a:p>
        </p:txBody>
      </p:sp>
      <p:pic>
        <p:nvPicPr>
          <p:cNvPr id="4" name="Imagen 3">
            <a:extLst>
              <a:ext uri="{FF2B5EF4-FFF2-40B4-BE49-F238E27FC236}">
                <a16:creationId xmlns:a16="http://schemas.microsoft.com/office/drawing/2014/main" id="{A7B3FE65-C68D-4DF0-8976-D92E9C9FEB67}"/>
              </a:ext>
            </a:extLst>
          </p:cNvPr>
          <p:cNvPicPr>
            <a:picLocks noChangeAspect="1"/>
          </p:cNvPicPr>
          <p:nvPr/>
        </p:nvPicPr>
        <p:blipFill rotWithShape="1">
          <a:blip r:embed="rId2"/>
          <a:srcRect l="17463" t="38800" r="44030" b="16601"/>
          <a:stretch/>
        </p:blipFill>
        <p:spPr>
          <a:xfrm>
            <a:off x="955343" y="1121398"/>
            <a:ext cx="6428095" cy="4185736"/>
          </a:xfrm>
          <a:prstGeom prst="rect">
            <a:avLst/>
          </a:prstGeom>
        </p:spPr>
      </p:pic>
      <p:sp>
        <p:nvSpPr>
          <p:cNvPr id="6" name="CuadroTexto 5">
            <a:extLst>
              <a:ext uri="{FF2B5EF4-FFF2-40B4-BE49-F238E27FC236}">
                <a16:creationId xmlns:a16="http://schemas.microsoft.com/office/drawing/2014/main" id="{28BF99ED-775D-48E5-AEB7-70ACC517DA6F}"/>
              </a:ext>
            </a:extLst>
          </p:cNvPr>
          <p:cNvSpPr txBox="1"/>
          <p:nvPr/>
        </p:nvSpPr>
        <p:spPr>
          <a:xfrm>
            <a:off x="7506269" y="2054206"/>
            <a:ext cx="3166280" cy="9971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tx1"/>
                </a:solidFill>
              </a:rPr>
              <a:t>Regresión Lineal Múltiple (</a:t>
            </a:r>
            <a:r>
              <a:rPr lang="es-MX" dirty="0" err="1">
                <a:solidFill>
                  <a:schemeClr val="tx1"/>
                </a:solidFill>
              </a:rPr>
              <a:t>LinearRegression</a:t>
            </a:r>
            <a:r>
              <a:rPr lang="es-MX" dirty="0">
                <a:solidFill>
                  <a:schemeClr val="tx1"/>
                </a:solidFill>
              </a:rPr>
              <a:t>)</a:t>
            </a:r>
            <a:endParaRPr lang="es-MX" dirty="0"/>
          </a:p>
          <a:p>
            <a:pPr algn="ctr"/>
            <a:endParaRPr lang="es-AR" baseline="30000" dirty="0">
              <a:solidFill>
                <a:schemeClr val="tx1"/>
              </a:solidFill>
            </a:endParaRPr>
          </a:p>
        </p:txBody>
      </p:sp>
    </p:spTree>
    <p:extLst>
      <p:ext uri="{BB962C8B-B14F-4D97-AF65-F5344CB8AC3E}">
        <p14:creationId xmlns:p14="http://schemas.microsoft.com/office/powerpoint/2010/main" val="41279555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EE4P_MASTERWIZARD_DRAFT" val="0"/>
  <p:tag name="EE4P_LANGUAGE_ID" val="1033"/>
  <p:tag name="EE4P_MASTERWIZARD_MARGINS" val="0"/>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3&quot;&gt;&lt;elem m_fUsage=&quot;2.78559000000000001052E+00&quot;&gt;&lt;m_msothmcolidx val=&quot;0&quot;/&gt;&lt;m_rgb r=&quot;C9&quot; g=&quot;E7&quot; b=&quot;CA&quot;/&gt;&lt;m_nBrightness tagver0=&quot;26206&quot; tagname0=&quot;m_nBrightnessUNRECOGNIZED&quot; val=&quot;0&quot;/&gt;&lt;/elem&gt;&lt;elem m_fUsage=&quot;1.89999999999999991118E+00&quot;&gt;&lt;m_msothmcolidx val=&quot;0&quot;/&gt;&lt;m_rgb r=&quot;F1&quot; g=&quot;96&quot; b=&quot;8B&quot;/&gt;&lt;m_nBrightness tagver0=&quot;26206&quot; tagname0=&quot;m_nBrightnessUNRECOGNIZED&quot; val=&quot;0&quot;/&gt;&lt;/elem&gt;&lt;elem m_fUsage=&quot;5.31441000000000163261E-01&quot;&gt;&lt;m_msothmcolidx val=&quot;0&quot;/&gt;&lt;m_rgb r=&quot;9F&quot; g=&quot;E8&quot; b=&quot;C6&quot;/&gt;&lt;m_nBrightness tagver0=&quot;26206&quot; tagname0=&quot;m_nBrightnessUNRECOGNIZED&quot;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_ajGn_0RvKo0RkI.GiwM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D1cvS_SQyOX6fV9Xlv5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4739</TotalTime>
  <Words>301</Words>
  <Application>Microsoft Office PowerPoint</Application>
  <PresentationFormat>Panorámica</PresentationFormat>
  <Paragraphs>68</Paragraphs>
  <Slides>15</Slides>
  <Notes>6</Notes>
  <HiddenSlides>0</HiddenSlides>
  <MMClips>0</MMClips>
  <ScaleCrop>false</ScaleCrop>
  <HeadingPairs>
    <vt:vector size="10"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15</vt:i4>
      </vt:variant>
      <vt:variant>
        <vt:lpstr>Presentaciones personalizadas</vt:lpstr>
      </vt:variant>
      <vt:variant>
        <vt:i4>1</vt:i4>
      </vt:variant>
    </vt:vector>
  </HeadingPairs>
  <TitlesOfParts>
    <vt:vector size="20" baseType="lpstr">
      <vt:lpstr>Arial</vt:lpstr>
      <vt:lpstr>Trebuchet MS</vt:lpstr>
      <vt:lpstr>BCG Grid 16:9</vt:lpstr>
      <vt:lpstr>think-cell Slide</vt:lpstr>
      <vt:lpstr>DESAFÍO PROPERATI</vt:lpstr>
      <vt:lpstr>Presentación de PowerPoint</vt:lpstr>
      <vt:lpstr>Actualización del dataset</vt:lpstr>
      <vt:lpstr>Presentación de PowerPoint</vt:lpstr>
      <vt:lpstr>Modelado de variables adicionales</vt:lpstr>
      <vt:lpstr>Presentación de PowerPoint</vt:lpstr>
      <vt:lpstr>Modelos</vt:lpstr>
      <vt:lpstr>Tipos de modelos:  - A partir del Precio por m2, generamos un modelo específico para el barrio Palermo de Capital Federal (Comuna 14)    Modelos utilizados:      Para todos los modelos con regularización, se utilizó Cross Validation   </vt:lpstr>
      <vt:lpstr>Modelos utilizados:  </vt:lpstr>
      <vt:lpstr>Modelos utilizados:  </vt:lpstr>
      <vt:lpstr>Modelos utilizados:  </vt:lpstr>
      <vt:lpstr>Modelos utilizados:  </vt:lpstr>
      <vt:lpstr>Conclusiones</vt:lpstr>
      <vt:lpstr>……………..</vt:lpstr>
      <vt:lpstr>Presentación de PowerPoint</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Claudia Alejandra Fernandez</cp:lastModifiedBy>
  <cp:revision>567</cp:revision>
  <cp:lastPrinted>1999-12-31T22:00:00Z</cp:lastPrinted>
  <dcterms:created xsi:type="dcterms:W3CDTF">2019-04-15T15:35:44Z</dcterms:created>
  <dcterms:modified xsi:type="dcterms:W3CDTF">2020-10-29T23:07:09Z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2306989</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ies>
</file>